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74" r:id="rId7"/>
    <p:sldId id="280" r:id="rId8"/>
    <p:sldId id="266" r:id="rId9"/>
    <p:sldId id="267" r:id="rId10"/>
    <p:sldId id="268" r:id="rId11"/>
    <p:sldId id="270" r:id="rId12"/>
    <p:sldId id="271" r:id="rId13"/>
    <p:sldId id="273" r:id="rId14"/>
    <p:sldId id="275" r:id="rId15"/>
    <p:sldId id="279" r:id="rId16"/>
    <p:sldId id="281" r:id="rId17"/>
    <p:sldId id="277" r:id="rId18"/>
    <p:sldId id="278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 Mueller" initials="NM" lastIdx="1" clrIdx="0">
    <p:extLst>
      <p:ext uri="{19B8F6BF-5375-455C-9EA6-DF929625EA0E}">
        <p15:presenceInfo xmlns:p15="http://schemas.microsoft.com/office/powerpoint/2012/main" userId="Nico Muel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E00"/>
    <a:srgbClr val="EC8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/>
              <a:t>Grösse der Streitkräfte</a:t>
            </a:r>
            <a:r>
              <a:rPr lang="de-CH" baseline="0"/>
              <a:t> (in Millionen)</a:t>
            </a:r>
            <a:endParaRPr lang="de-CH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620587943570206E-2"/>
          <c:y val="8.0366664136486132E-2"/>
          <c:w val="0.9329776338740392"/>
          <c:h val="0.77580068691026138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GB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0.48</c:v>
                </c:pt>
                <c:pt idx="1">
                  <c:v>2.27</c:v>
                </c:pt>
                <c:pt idx="2">
                  <c:v>3.38</c:v>
                </c:pt>
                <c:pt idx="3">
                  <c:v>4.09</c:v>
                </c:pt>
                <c:pt idx="4">
                  <c:v>4.76</c:v>
                </c:pt>
                <c:pt idx="5">
                  <c:v>4.97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DF-412B-B24E-D850B076E1B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UdSSR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1.6</c:v>
                </c:pt>
                <c:pt idx="1">
                  <c:v>5</c:v>
                </c:pt>
                <c:pt idx="2">
                  <c:v>7.1</c:v>
                </c:pt>
                <c:pt idx="3">
                  <c:v>11.34</c:v>
                </c:pt>
                <c:pt idx="4">
                  <c:v>11.86</c:v>
                </c:pt>
                <c:pt idx="5">
                  <c:v>12.23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DF-412B-B24E-D850B076E1B3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USA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Tabelle1!$D$2:$D$7</c:f>
              <c:numCache>
                <c:formatCode>General</c:formatCode>
                <c:ptCount val="6"/>
                <c:pt idx="0">
                  <c:v>0.6</c:v>
                </c:pt>
                <c:pt idx="1">
                  <c:v>0.7</c:v>
                </c:pt>
                <c:pt idx="2">
                  <c:v>1.62</c:v>
                </c:pt>
                <c:pt idx="3">
                  <c:v>3.97</c:v>
                </c:pt>
                <c:pt idx="4">
                  <c:v>9.02</c:v>
                </c:pt>
                <c:pt idx="5">
                  <c:v>11.41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DF-412B-B24E-D850B076E1B3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Deutsches Reich</c:v>
                </c:pt>
              </c:strCache>
            </c:strRef>
          </c:tx>
          <c:spPr>
            <a:ln w="28575" cap="rnd">
              <a:solidFill>
                <a:srgbClr val="DC7E0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Tabelle1!$E$2:$E$7</c:f>
              <c:numCache>
                <c:formatCode>General</c:formatCode>
                <c:ptCount val="6"/>
                <c:pt idx="0">
                  <c:v>4.5199999999999996</c:v>
                </c:pt>
                <c:pt idx="1">
                  <c:v>5.76</c:v>
                </c:pt>
                <c:pt idx="2">
                  <c:v>7.31</c:v>
                </c:pt>
                <c:pt idx="3">
                  <c:v>8.41</c:v>
                </c:pt>
                <c:pt idx="4">
                  <c:v>9.48</c:v>
                </c:pt>
                <c:pt idx="5">
                  <c:v>9.42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2DF-412B-B24E-D850B076E1B3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Japan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Tabelle1!$F$2:$F$7</c:f>
              <c:numCache>
                <c:formatCode>General</c:formatCode>
                <c:ptCount val="6"/>
                <c:pt idx="0">
                  <c:v>1.6</c:v>
                </c:pt>
                <c:pt idx="1">
                  <c:v>1.7</c:v>
                </c:pt>
                <c:pt idx="2">
                  <c:v>1.63</c:v>
                </c:pt>
                <c:pt idx="3">
                  <c:v>2.84</c:v>
                </c:pt>
                <c:pt idx="4">
                  <c:v>3.7</c:v>
                </c:pt>
                <c:pt idx="5">
                  <c:v>5.38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2DF-412B-B24E-D850B076E1B3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Italien</c:v>
                </c:pt>
              </c:strCache>
            </c:strRef>
          </c:tx>
          <c:spPr>
            <a:ln w="28575" cap="rnd">
              <a:solidFill>
                <a:srgbClr val="EC8014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Tabelle1!$G$2:$G$7</c:f>
              <c:numCache>
                <c:formatCode>General</c:formatCode>
                <c:ptCount val="6"/>
                <c:pt idx="0">
                  <c:v>1.74</c:v>
                </c:pt>
                <c:pt idx="1">
                  <c:v>2.34</c:v>
                </c:pt>
                <c:pt idx="2">
                  <c:v>3.23</c:v>
                </c:pt>
                <c:pt idx="3">
                  <c:v>3.81</c:v>
                </c:pt>
                <c:pt idx="4">
                  <c:v>3.82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2DF-412B-B24E-D850B076E1B3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Alliierte</c:v>
                </c:pt>
              </c:strCache>
            </c:strRef>
          </c:tx>
          <c:spPr>
            <a:ln w="698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Tabelle1!$H$2:$H$7</c:f>
              <c:numCache>
                <c:formatCode>General</c:formatCode>
                <c:ptCount val="6"/>
                <c:pt idx="0">
                  <c:v>2.68</c:v>
                </c:pt>
                <c:pt idx="1">
                  <c:v>7.97</c:v>
                </c:pt>
                <c:pt idx="2">
                  <c:v>12.100000000000001</c:v>
                </c:pt>
                <c:pt idx="3">
                  <c:v>19.399999999999999</c:v>
                </c:pt>
                <c:pt idx="4">
                  <c:v>25.639999999999997</c:v>
                </c:pt>
                <c:pt idx="5">
                  <c:v>28.61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2DF-412B-B24E-D850B076E1B3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Achsenmächte</c:v>
                </c:pt>
              </c:strCache>
            </c:strRef>
          </c:tx>
          <c:spPr>
            <a:ln w="698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Tabelle1!$A$2:$A$7</c:f>
              <c:numCache>
                <c:formatCode>General</c:formatCode>
                <c:ptCount val="6"/>
                <c:pt idx="0">
                  <c:v>1939</c:v>
                </c:pt>
                <c:pt idx="1">
                  <c:v>1940</c:v>
                </c:pt>
                <c:pt idx="2">
                  <c:v>1941</c:v>
                </c:pt>
                <c:pt idx="3">
                  <c:v>1942</c:v>
                </c:pt>
                <c:pt idx="4">
                  <c:v>1943</c:v>
                </c:pt>
                <c:pt idx="5">
                  <c:v>1944</c:v>
                </c:pt>
              </c:numCache>
            </c:numRef>
          </c:cat>
          <c:val>
            <c:numRef>
              <c:f>Tabelle1!$I$2:$I$7</c:f>
              <c:numCache>
                <c:formatCode>General</c:formatCode>
                <c:ptCount val="6"/>
                <c:pt idx="0">
                  <c:v>7.8599999999999994</c:v>
                </c:pt>
                <c:pt idx="1">
                  <c:v>9.8000000000000007</c:v>
                </c:pt>
                <c:pt idx="2">
                  <c:v>12.17</c:v>
                </c:pt>
                <c:pt idx="3">
                  <c:v>15.06</c:v>
                </c:pt>
                <c:pt idx="4">
                  <c:v>17</c:v>
                </c:pt>
                <c:pt idx="5">
                  <c:v>14.8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2DF-412B-B24E-D850B076E1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6473872"/>
        <c:axId val="1815575504"/>
      </c:lineChart>
      <c:catAx>
        <c:axId val="206647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575504"/>
        <c:crosses val="autoZero"/>
        <c:auto val="1"/>
        <c:lblAlgn val="ctr"/>
        <c:lblOffset val="100"/>
        <c:noMultiLvlLbl val="0"/>
      </c:catAx>
      <c:valAx>
        <c:axId val="181557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64738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422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406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5401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654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933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859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45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5252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329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97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455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440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115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582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05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712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8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FC5135-5A80-40E9-95FB-1D48EA52B7A4}" type="datetimeFigureOut">
              <a:rPr lang="de-CH" smtClean="0"/>
              <a:t>20.11.2018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654E5DE-423E-4792-82A4-52A83B31A6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378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Zweiter_Weltkrieg" TargetMode="External"/><Relationship Id="rId3" Type="http://schemas.openxmlformats.org/officeDocument/2006/relationships/hyperlink" Target="https://www.dhm.de/lemo/kapitel/der-zweite-weltkrieg/innenpolitik/ns-kriegspropaganda.html" TargetMode="External"/><Relationship Id="rId7" Type="http://schemas.openxmlformats.org/officeDocument/2006/relationships/hyperlink" Target="https://de.wikipedia.org/wiki/Tote_des_Zweiten_Weltkrieges" TargetMode="External"/><Relationship Id="rId2" Type="http://schemas.openxmlformats.org/officeDocument/2006/relationships/hyperlink" Target="https://de.wikipedia.org/wiki/Achsenm%C3%A4ch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Kriegswirtschaft_im_Zweiten_Weltkrieg" TargetMode="External"/><Relationship Id="rId5" Type="http://schemas.openxmlformats.org/officeDocument/2006/relationships/hyperlink" Target="http://www.bpb.de/gesellschaft/medien-und-sport/krieg-in-den-medien/130707/geschichte-der-kriegspropaganda?p=all" TargetMode="External"/><Relationship Id="rId4" Type="http://schemas.openxmlformats.org/officeDocument/2006/relationships/hyperlink" Target="https://de.wikipedia.org/wiki/Erster_Weltkrieg" TargetMode="External"/><Relationship Id="rId9" Type="http://schemas.openxmlformats.org/officeDocument/2006/relationships/hyperlink" Target="https://www.youtube.com/watch?v=U99JKNTVjQ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39141157" TargetMode="External"/><Relationship Id="rId2" Type="http://schemas.openxmlformats.org/officeDocument/2006/relationships/hyperlink" Target="https://de.wikipedia.org/wiki/Zweiter_Weltkrie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52A70-1DA7-412C-990C-2B081F6DD4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2. Weltkrieg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9ACE24A-08A5-44C0-91B0-1275A5898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sz="2000" dirty="0"/>
              <a:t>Eine Präsentation von Luca </a:t>
            </a:r>
            <a:r>
              <a:rPr lang="de-CH" sz="2000" dirty="0" err="1"/>
              <a:t>Schäfli</a:t>
            </a:r>
            <a:r>
              <a:rPr lang="de-CH" sz="2000" dirty="0"/>
              <a:t> &amp; Nico Müller</a:t>
            </a:r>
          </a:p>
        </p:txBody>
      </p:sp>
    </p:spTree>
    <p:extLst>
      <p:ext uri="{BB962C8B-B14F-4D97-AF65-F5344CB8AC3E}">
        <p14:creationId xmlns:p14="http://schemas.microsoft.com/office/powerpoint/2010/main" val="394030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https://asset3.stern.de/producing/2015/2015-05-08-WWII-Slider/img/3_2.jpg">
            <a:extLst>
              <a:ext uri="{FF2B5EF4-FFF2-40B4-BE49-F238E27FC236}">
                <a16:creationId xmlns:a16="http://schemas.microsoft.com/office/drawing/2014/main" id="{D2557FF9-1994-4979-BA38-A55C352B8B3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6" r="9091" b="48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10">
            <a:extLst>
              <a:ext uri="{FF2B5EF4-FFF2-40B4-BE49-F238E27FC236}">
                <a16:creationId xmlns:a16="http://schemas.microsoft.com/office/drawing/2014/main" id="{CC146B38-3E4E-4A67-91CF-55DBCC51B4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-153067" y="613608"/>
            <a:ext cx="8044107" cy="5638800"/>
          </a:xfrm>
          <a:custGeom>
            <a:avLst/>
            <a:gdLst/>
            <a:ahLst/>
            <a:cxnLst/>
            <a:rect l="l" t="t" r="r" b="b"/>
            <a:pathLst>
              <a:path w="8044107" h="5638800">
                <a:moveTo>
                  <a:pt x="8044107" y="0"/>
                </a:moveTo>
                <a:lnTo>
                  <a:pt x="8044107" y="5638800"/>
                </a:lnTo>
                <a:lnTo>
                  <a:pt x="0" y="5638800"/>
                </a:lnTo>
                <a:lnTo>
                  <a:pt x="295517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86113" y="1220999"/>
            <a:ext cx="6851188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Kampf um Berlin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1420000">
            <a:off x="587206" y="2448453"/>
            <a:ext cx="6859199" cy="29446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Beginn der Schlacht am 25. April</a:t>
            </a:r>
          </a:p>
          <a:p>
            <a:r>
              <a:rPr lang="de-DE" sz="1800" dirty="0">
                <a:solidFill>
                  <a:schemeClr val="bg1"/>
                </a:solidFill>
              </a:rPr>
              <a:t>Selbstmord von Hitler und Göbels am 30. April</a:t>
            </a:r>
          </a:p>
          <a:p>
            <a:r>
              <a:rPr lang="de-DE" sz="1800" dirty="0">
                <a:solidFill>
                  <a:schemeClr val="bg1"/>
                </a:solidFill>
              </a:rPr>
              <a:t>Kapitulation am 2. Mai durch Helmuth Weidling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DB2F88B-49BE-426E-AF1E-F98F09DE9B8E}"/>
              </a:ext>
            </a:extLst>
          </p:cNvPr>
          <p:cNvSpPr txBox="1"/>
          <p:nvPr/>
        </p:nvSpPr>
        <p:spPr>
          <a:xfrm>
            <a:off x="11107024" y="6508027"/>
            <a:ext cx="106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18</a:t>
            </a:r>
          </a:p>
        </p:txBody>
      </p:sp>
    </p:spTree>
    <p:extLst>
      <p:ext uri="{BB962C8B-B14F-4D97-AF65-F5344CB8AC3E}">
        <p14:creationId xmlns:p14="http://schemas.microsoft.com/office/powerpoint/2010/main" val="386462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1AB8A88-A60F-421C-9564-D5A7639EA5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2D3A04-3120-4CF3-8F9E-6DCF218BAC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2" descr="https://upload.wikimedia.org/wikipedia/commons/7/75/Benzin_Mangel-Hinweis_1940.JPG">
            <a:extLst>
              <a:ext uri="{FF2B5EF4-FFF2-40B4-BE49-F238E27FC236}">
                <a16:creationId xmlns:a16="http://schemas.microsoft.com/office/drawing/2014/main" id="{9C85DC15-FD7D-453B-A4A3-7A0BB468D40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"/>
          <a:stretch/>
        </p:blipFill>
        <p:spPr bwMode="auto">
          <a:xfrm>
            <a:off x="6924115" y="468696"/>
            <a:ext cx="3954084" cy="545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9">
            <a:extLst>
              <a:ext uri="{FF2B5EF4-FFF2-40B4-BE49-F238E27FC236}">
                <a16:creationId xmlns:a16="http://schemas.microsoft.com/office/drawing/2014/main" id="{98D68143-E11F-49D9-A842-E52CB43645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D81F57-CC57-46AD-86A2-54F697BD59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Kriegswirtschaft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4957273" cy="3446103"/>
          </a:xfr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Alliierten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hatten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bessere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WirtschaftsKraft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Blitzkrieg um </a:t>
            </a:r>
            <a:r>
              <a:rPr lang="en-US" sz="1800" dirty="0" err="1">
                <a:solidFill>
                  <a:schemeClr val="bg1"/>
                </a:solidFill>
              </a:rPr>
              <a:t>einen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Abnutzungskrieg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zu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verhindern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Deutschlands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Vorbereitungen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vor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dem</a:t>
            </a:r>
            <a:r>
              <a:rPr lang="en-US" sz="1800" dirty="0">
                <a:solidFill>
                  <a:schemeClr val="bg1"/>
                </a:solidFill>
              </a:rPr>
              <a:t> Krieg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Lohnstopp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Ausschaltung</a:t>
            </a:r>
            <a:r>
              <a:rPr lang="en-US" dirty="0">
                <a:solidFill>
                  <a:schemeClr val="bg1"/>
                </a:solidFill>
              </a:rPr>
              <a:t> der </a:t>
            </a:r>
            <a:r>
              <a:rPr lang="en-US" dirty="0" err="1">
                <a:solidFill>
                  <a:schemeClr val="bg1"/>
                </a:solidFill>
              </a:rPr>
              <a:t>Gewerkschaften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Rohstoffproduktion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ausgeweitet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Produktionsanlagen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für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Kriegsmaterial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Landwirtschaft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ausgebaut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0E5184C-6EFC-467A-82A0-72CC030B0F88}"/>
              </a:ext>
            </a:extLst>
          </p:cNvPr>
          <p:cNvSpPr txBox="1"/>
          <p:nvPr/>
        </p:nvSpPr>
        <p:spPr>
          <a:xfrm>
            <a:off x="6882734" y="5927118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19</a:t>
            </a:r>
          </a:p>
        </p:txBody>
      </p:sp>
    </p:spTree>
    <p:extLst>
      <p:ext uri="{BB962C8B-B14F-4D97-AF65-F5344CB8AC3E}">
        <p14:creationId xmlns:p14="http://schemas.microsoft.com/office/powerpoint/2010/main" val="410477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8FA20A3C-BD33-4BC0-BAA2-683C4F29A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FF51F4B5-F243-485B-AEFF-8A23923327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F6DDD77F-AF4E-4699-83CA-25E67DE025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E54D6B7E-A890-4096-B04C-986095FD46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3BABC7B-87BC-419D-A42E-34400A9200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Kriegspropaganda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5" y="2100642"/>
            <a:ext cx="4209992" cy="2866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Wichtigstes Medium Radio</a:t>
            </a:r>
          </a:p>
          <a:p>
            <a:pPr>
              <a:lnSpc>
                <a:spcPct val="110000"/>
              </a:lnSpc>
            </a:pPr>
            <a:r>
              <a:rPr lang="en-US" sz="1600"/>
              <a:t>Propagierten einen Gerechten Krieg</a:t>
            </a:r>
          </a:p>
          <a:p>
            <a:pPr>
              <a:lnSpc>
                <a:spcPct val="110000"/>
              </a:lnSpc>
            </a:pPr>
            <a:r>
              <a:rPr lang="en-US" sz="1600"/>
              <a:t>Plakate über Spionen </a:t>
            </a:r>
          </a:p>
          <a:p>
            <a:pPr>
              <a:lnSpc>
                <a:spcPct val="110000"/>
              </a:lnSpc>
            </a:pPr>
            <a:r>
              <a:rPr lang="en-US" sz="1600"/>
              <a:t>Später auch Propaganda der Rassenlehre um Krieg gegen Sowjetunion zu rechtfertigen</a:t>
            </a:r>
          </a:p>
          <a:p>
            <a:pPr>
              <a:lnSpc>
                <a:spcPct val="110000"/>
              </a:lnSpc>
            </a:pPr>
            <a:r>
              <a:rPr lang="en-US" sz="1600"/>
              <a:t>Propaganda um Leute auf Totalen Krieg vorzubereiten</a:t>
            </a:r>
          </a:p>
          <a:p>
            <a:pPr>
              <a:lnSpc>
                <a:spcPct val="110000"/>
              </a:lnSpc>
            </a:pPr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41202A7-B1A8-4891-964E-BACBE746F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Exponat: Plakat: &quot;Sieg oder Bolschewismus&quot;, 1943">
            <a:extLst>
              <a:ext uri="{FF2B5EF4-FFF2-40B4-BE49-F238E27FC236}">
                <a16:creationId xmlns:a16="http://schemas.microsoft.com/office/drawing/2014/main" id="{467F99C0-C4D7-48B4-B950-FFE56F9A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749" y="942388"/>
            <a:ext cx="2608785" cy="371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xponat: Plakat: Pst! Feind hÃ¶rt mit, 1943/44">
            <a:extLst>
              <a:ext uri="{FF2B5EF4-FFF2-40B4-BE49-F238E27FC236}">
                <a16:creationId xmlns:a16="http://schemas.microsoft.com/office/drawing/2014/main" id="{C3C12E42-DA3F-4041-ACB3-982E5703864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78" y="901752"/>
            <a:ext cx="2614164" cy="378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E14875F-995D-42E5-ABEB-877E22F9288E}"/>
              </a:ext>
            </a:extLst>
          </p:cNvPr>
          <p:cNvSpPr txBox="1"/>
          <p:nvPr/>
        </p:nvSpPr>
        <p:spPr>
          <a:xfrm>
            <a:off x="5361282" y="5202361"/>
            <a:ext cx="110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20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A910989-19CC-4A96-BE16-5682CF4ADE08}"/>
              </a:ext>
            </a:extLst>
          </p:cNvPr>
          <p:cNvSpPr txBox="1"/>
          <p:nvPr/>
        </p:nvSpPr>
        <p:spPr>
          <a:xfrm>
            <a:off x="8554588" y="5162249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21</a:t>
            </a:r>
          </a:p>
        </p:txBody>
      </p:sp>
    </p:spTree>
    <p:extLst>
      <p:ext uri="{BB962C8B-B14F-4D97-AF65-F5344CB8AC3E}">
        <p14:creationId xmlns:p14="http://schemas.microsoft.com/office/powerpoint/2010/main" val="156111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Kriegsverbrechen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Verbrecherische Befehle</a:t>
            </a:r>
          </a:p>
          <a:p>
            <a:r>
              <a:rPr lang="de-CH" dirty="0"/>
              <a:t>Behandlung der Kriegsgefangenen</a:t>
            </a:r>
          </a:p>
          <a:p>
            <a:r>
              <a:rPr lang="de-CH" dirty="0"/>
              <a:t>Judenverfolgung</a:t>
            </a:r>
          </a:p>
          <a:p>
            <a:r>
              <a:rPr lang="de-CH" dirty="0"/>
              <a:t>Zwangsarbeit</a:t>
            </a:r>
          </a:p>
          <a:p>
            <a:r>
              <a:rPr lang="de-CH" dirty="0"/>
              <a:t>Menschenversuche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385E3F-26D7-42CE-AC42-595C5B26DD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2" descr="https://upload.wikimedia.org/wikipedia/commons/7/74/Bundesarchiv_Bild_101I-031-2436-05A%2C_Russland%2C_Hinrichtung_von_Partisanen.jpg">
            <a:extLst>
              <a:ext uri="{FF2B5EF4-FFF2-40B4-BE49-F238E27FC236}">
                <a16:creationId xmlns:a16="http://schemas.microsoft.com/office/drawing/2014/main" id="{FB8045A6-6434-4E9C-92BA-8B8E30BCF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130028"/>
            <a:ext cx="5086350" cy="31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5BBB5FD-6B66-4780-BA8F-618BB29284A7}"/>
              </a:ext>
            </a:extLst>
          </p:cNvPr>
          <p:cNvSpPr txBox="1"/>
          <p:nvPr/>
        </p:nvSpPr>
        <p:spPr>
          <a:xfrm>
            <a:off x="5993729" y="5308996"/>
            <a:ext cx="120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22</a:t>
            </a:r>
          </a:p>
        </p:txBody>
      </p:sp>
    </p:spTree>
    <p:extLst>
      <p:ext uri="{BB962C8B-B14F-4D97-AF65-F5344CB8AC3E}">
        <p14:creationId xmlns:p14="http://schemas.microsoft.com/office/powerpoint/2010/main" val="3115092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5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7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42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27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4" name="Rectangle 29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445BC6-2599-41FF-9DBE-B49D5F6A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80" y="1304458"/>
            <a:ext cx="3573623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de-CH" sz="5100" dirty="0"/>
              <a:t>Leitfrage</a:t>
            </a:r>
            <a:r>
              <a:rPr lang="en-US" sz="5100" dirty="0"/>
              <a:t> 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4A1547-0E97-4A79-82F5-E36716074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663" y="4206239"/>
            <a:ext cx="3414116" cy="106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de-CH" sz="2000" dirty="0">
                <a:solidFill>
                  <a:schemeClr val="bg1">
                    <a:lumMod val="50000"/>
                  </a:schemeClr>
                </a:solidFill>
              </a:rPr>
              <a:t>In welche Phasen kann man den 2. Weltkrieg unterteilen?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https://tollerunterricht.com/wp-content/uploads/Baiboard-2-1024x724-1.png">
            <a:extLst>
              <a:ext uri="{FF2B5EF4-FFF2-40B4-BE49-F238E27FC236}">
                <a16:creationId xmlns:a16="http://schemas.microsoft.com/office/drawing/2014/main" id="{917217F8-1A30-44E9-9ACE-53FFAE98BE2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" t="3114" r="5066" b="4660"/>
          <a:stretch/>
        </p:blipFill>
        <p:spPr bwMode="auto">
          <a:xfrm>
            <a:off x="5088354" y="1111726"/>
            <a:ext cx="6601664" cy="465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3A5054EE-AF32-4C4C-A5FB-002D81879E41}"/>
              </a:ext>
            </a:extLst>
          </p:cNvPr>
          <p:cNvSpPr txBox="1"/>
          <p:nvPr/>
        </p:nvSpPr>
        <p:spPr>
          <a:xfrm>
            <a:off x="5178630" y="6037876"/>
            <a:ext cx="99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23</a:t>
            </a:r>
          </a:p>
        </p:txBody>
      </p:sp>
    </p:spTree>
    <p:extLst>
      <p:ext uri="{BB962C8B-B14F-4D97-AF65-F5344CB8AC3E}">
        <p14:creationId xmlns:p14="http://schemas.microsoft.com/office/powerpoint/2010/main" val="1124058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7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5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445BC6-2599-41FF-9DBE-B49D5F6A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6" y="1304458"/>
            <a:ext cx="377886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de-CH" sz="6100" dirty="0"/>
              <a:t>Leitfrage 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4A1547-0E97-4A79-82F5-E36716074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663" y="4206239"/>
            <a:ext cx="3326649" cy="106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de-CH" sz="2000" dirty="0">
                <a:solidFill>
                  <a:schemeClr val="bg1">
                    <a:lumMod val="50000"/>
                  </a:schemeClr>
                </a:solidFill>
              </a:rPr>
              <a:t>Woran Scheiterte Hitler?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34804F-D10E-4F32-AD9D-58B2E06349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06118" y="1480322"/>
            <a:ext cx="5609585" cy="3890948"/>
          </a:xfrm>
        </p:spPr>
        <p:txBody>
          <a:bodyPr/>
          <a:lstStyle/>
          <a:p>
            <a:pPr lvl="0"/>
            <a:r>
              <a:rPr lang="de-CH" dirty="0"/>
              <a:t>Unterschätzung der Sowjetunion, blieb stecken im Winter</a:t>
            </a:r>
          </a:p>
          <a:p>
            <a:pPr lvl="0"/>
            <a:r>
              <a:rPr lang="de-CH" dirty="0"/>
              <a:t>Zu wenig Kriegsressource, für einen Abnutzungskrieg</a:t>
            </a:r>
          </a:p>
          <a:p>
            <a:pPr lvl="0"/>
            <a:r>
              <a:rPr lang="de-CH" dirty="0"/>
              <a:t>Kriegseintritt USA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848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 und Fazit</a:t>
            </a:r>
            <a:endParaRPr lang="de-CH" dirty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860DFF4-AEC0-4B08-AE0B-657D161E9C2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02982436"/>
              </p:ext>
            </p:extLst>
          </p:nvPr>
        </p:nvGraphicFramePr>
        <p:xfrm>
          <a:off x="685801" y="1837765"/>
          <a:ext cx="10186669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394">
                  <a:extLst>
                    <a:ext uri="{9D8B030D-6E8A-4147-A177-3AD203B41FA5}">
                      <a16:colId xmlns:a16="http://schemas.microsoft.com/office/drawing/2014/main" val="1171070695"/>
                    </a:ext>
                  </a:extLst>
                </a:gridCol>
                <a:gridCol w="8582275">
                  <a:extLst>
                    <a:ext uri="{9D8B030D-6E8A-4147-A177-3AD203B41FA5}">
                      <a16:colId xmlns:a16="http://schemas.microsoft.com/office/drawing/2014/main" val="1415920343"/>
                    </a:ext>
                  </a:extLst>
                </a:gridCol>
              </a:tblGrid>
              <a:tr h="352279">
                <a:tc>
                  <a:txBody>
                    <a:bodyPr/>
                    <a:lstStyle/>
                    <a:p>
                      <a:r>
                        <a:rPr lang="de-CH" dirty="0"/>
                        <a:t>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2. Weltkrieg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46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Dauer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1939- 1945 (6 Jahre)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7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Ursache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Hitlers Ideologie, Versailler Vertrag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78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Ende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Ende mit der Belagerung Deutschland, Kapitulation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90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Folgen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Besetzung von Deutschland</a:t>
                      </a:r>
                    </a:p>
                    <a:p>
                      <a:r>
                        <a:rPr lang="de-CH" dirty="0"/>
                        <a:t>Verliert vorübergehende Souveränität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7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Waffen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Flächenbombardements, Panzer, U-Boot, Schiffe, Atomwaffen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34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Schuld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Deutschland Alleinschuld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93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Tote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Ca. 50 Millionen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62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178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BD60D-438D-420F-A635-3DFA69CE8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7" y="673689"/>
            <a:ext cx="10396882" cy="1158140"/>
          </a:xfrm>
        </p:spPr>
        <p:txBody>
          <a:bodyPr/>
          <a:lstStyle/>
          <a:p>
            <a:r>
              <a:rPr lang="de-CH" dirty="0" err="1"/>
              <a:t>DiskussionsRegeln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5D79C9-91EB-46B4-9D07-137B63AC26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de-DE" dirty="0"/>
              <a:t>Bilden Sie sich eine eigene Meinung und stehen Sie dazu.</a:t>
            </a:r>
            <a:endParaRPr lang="de-CH" dirty="0"/>
          </a:p>
          <a:p>
            <a:pPr lvl="0"/>
            <a:r>
              <a:rPr lang="de-DE" dirty="0"/>
              <a:t>Bringen Sie Ideen in die Diskussion ein, geben Sie Impulse.</a:t>
            </a:r>
            <a:endParaRPr lang="de-CH" dirty="0"/>
          </a:p>
          <a:p>
            <a:pPr lvl="0"/>
            <a:r>
              <a:rPr lang="de-DE" dirty="0"/>
              <a:t>Beziehen Sie jemanden, der nie zu Wort kommt, ins Gespräch ein.</a:t>
            </a:r>
            <a:endParaRPr lang="de-CH" dirty="0"/>
          </a:p>
          <a:p>
            <a:pPr lvl="0"/>
            <a:r>
              <a:rPr lang="de-DE" dirty="0"/>
              <a:t>Hören Sie genau zu.</a:t>
            </a:r>
            <a:endParaRPr lang="de-CH" dirty="0"/>
          </a:p>
          <a:p>
            <a:pPr lvl="0"/>
            <a:r>
              <a:rPr lang="de-DE" dirty="0"/>
              <a:t>Lassen Sie die anderen ausreden.</a:t>
            </a:r>
            <a:endParaRPr lang="de-CH" dirty="0"/>
          </a:p>
          <a:p>
            <a:pPr lvl="0"/>
            <a:r>
              <a:rPr lang="de-DE" dirty="0"/>
              <a:t>Gehen Sie auf das ein, was andere gesagt haben.</a:t>
            </a:r>
            <a:endParaRPr lang="de-CH" dirty="0"/>
          </a:p>
          <a:p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1873B3-F0E2-4FB0-8C91-37886B7883F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de-DE" dirty="0"/>
              <a:t>Bleiben Sie beim Thema.</a:t>
            </a:r>
            <a:endParaRPr lang="de-CH" dirty="0"/>
          </a:p>
          <a:p>
            <a:pPr lvl="0"/>
            <a:r>
              <a:rPr lang="de-DE" dirty="0"/>
              <a:t>Fassen Sie sich kurz.</a:t>
            </a:r>
            <a:endParaRPr lang="de-CH" dirty="0"/>
          </a:p>
          <a:p>
            <a:pPr lvl="0"/>
            <a:r>
              <a:rPr lang="de-DE" dirty="0"/>
              <a:t>Fragen Sie, wenn Sie etwas nicht verstanden haben.</a:t>
            </a:r>
            <a:endParaRPr lang="de-CH" dirty="0"/>
          </a:p>
          <a:p>
            <a:pPr lvl="0"/>
            <a:r>
              <a:rPr lang="de-DE" dirty="0"/>
              <a:t>Lassen Sie den anderen Zeit, sich auszudrücken. </a:t>
            </a:r>
            <a:endParaRPr lang="de-CH" dirty="0"/>
          </a:p>
          <a:p>
            <a:pPr lvl="0"/>
            <a:r>
              <a:rPr lang="de-DE" dirty="0"/>
              <a:t>Tolerieren Sie eine andere Meinung, Sie müssen diese nicht zur eigenen machen.</a:t>
            </a:r>
            <a:endParaRPr lang="de-CH" dirty="0"/>
          </a:p>
          <a:p>
            <a:pPr lvl="0"/>
            <a:r>
              <a:rPr lang="de-DE" dirty="0"/>
              <a:t>Melden Sie sich deutlich, wenn Sie nicht ins Gespräch kommen.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511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FCE22-2E5B-4FE4-ACE9-759D50DB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DiskussionsThesen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6705CB-E1AB-41D9-97FC-019C8BADB3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10394707" cy="2351158"/>
          </a:xfrm>
        </p:spPr>
        <p:txBody>
          <a:bodyPr/>
          <a:lstStyle/>
          <a:p>
            <a:r>
              <a:rPr lang="de-CH" dirty="0"/>
              <a:t>Die Schweiz verhielt sich im Zweiten Weltkrieg komplett neutral</a:t>
            </a:r>
          </a:p>
          <a:p>
            <a:r>
              <a:rPr lang="de-CH" dirty="0"/>
              <a:t>Ohne den Kriegseintritt der USA hätte Hitler den Krieg gewonnen</a:t>
            </a:r>
          </a:p>
          <a:p>
            <a:r>
              <a:rPr lang="de-CH" dirty="0"/>
              <a:t>Deutschland trägt nicht die Alleinschuld am 2. Weltkrieg</a:t>
            </a:r>
          </a:p>
          <a:p>
            <a:r>
              <a:rPr lang="de-CH" dirty="0"/>
              <a:t>Der dritte Weltkrieg steht bereits An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088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23146-BB92-4E22-A7E5-266F14C7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Literaturverzeichnis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D3D45D-AD97-4FE9-BCAB-9C5E02DE2B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CH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Internetquellen:</a:t>
            </a:r>
            <a:r>
              <a:rPr lang="de-CH" sz="1200" dirty="0"/>
              <a:t>			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Achsenmächte. Wikipedia (30.10.2018)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https://de.wikipedia.org/wiki/Achsenm%C3%A4chte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19.11.2018]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Die NS-Kriegspropaganda. </a:t>
            </a:r>
            <a:r>
              <a:rPr lang="de-CH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Lemo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(1.5.2015).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https://www.dhm.de/lemo/kapitel/der-zweite-weltkrieg/innenpolitik/ns-kriegspropaganda.html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Erster Weltkrieg. Wikipedia. (10.11.2018).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https://de.wikipedia.org/wiki/Erster_Weltkrieg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Geschichte der Kriegspropaganda. </a:t>
            </a:r>
            <a:r>
              <a:rPr lang="de-CH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bpb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(1.10.2011).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http://www.bpb.de/gesellschaft/medien-und-sport/krieg-in-den-medien/130707/geschichte-der-kriegspropaganda?p=all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Kriegsverbrechen der Wehrmacht. Wikipedia. (5.11.2018).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https://de.wikipedia.org/wiki/Verbrechen_der_Wehrmacht [Stand 10.11.2018]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Kriegswirtschaft im zweiten Weltkrieg. Wikipedia. (13.4.2018).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https://de.wikipedia.org/wiki/Kriegswirtschaft_im_Zweiten_Weltkrieg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4.11.2018]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Tote im zweiten Weltkrieg. Wikipedia. (6.10.2018).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https://de.wikipedia.org/wiki/Tote_des_Zweiten_Weltkrieges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4.11.2018]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Zweiter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Weltkrieg. Wikipedia. (12.11.2018).	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/>
              </a:rPr>
              <a:t>https://de.wikipedia.org/wiki/Zweiter_Weltkrieg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[Stand 17.11.2018</a:t>
            </a:r>
            <a:r>
              <a:rPr lang="de-CH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Zweiter Weltkrieg – Der Kriegsverlauf (2/2). Wissen2Go (28.08.2012)</a:t>
            </a:r>
            <a:b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https://www.youtube.com/watch?v=U99JKNTVjQ8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</a:t>
            </a:r>
            <a:r>
              <a:rPr lang="de-CH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StaNd</a:t>
            </a:r>
            <a:r>
              <a:rPr lang="de-CH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CH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18.11.2018</a:t>
            </a:r>
            <a:r>
              <a:rPr lang="de-CH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de-CH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398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F3030-04BD-48BE-9ADA-C92E9840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Leitfragen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DEC31-7854-4DDE-BE32-26D9400972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In welche Phasen kann man den 2. Weltkrieg unterteilen?</a:t>
            </a:r>
          </a:p>
          <a:p>
            <a:r>
              <a:rPr lang="de-CH" dirty="0"/>
              <a:t>Woran ist Hitler gescheitert?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261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54F84-3120-4F15-9A6D-087C15765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31450"/>
            <a:ext cx="10396882" cy="1151965"/>
          </a:xfrm>
        </p:spPr>
        <p:txBody>
          <a:bodyPr/>
          <a:lstStyle/>
          <a:p>
            <a:r>
              <a:rPr lang="de-CH" dirty="0"/>
              <a:t>Abbildungsverzeichnis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ECCA6-4752-44E0-A823-F978C68AFF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473958"/>
            <a:ext cx="10394707" cy="3900627"/>
          </a:xfrm>
        </p:spPr>
        <p:txBody>
          <a:bodyPr>
            <a:normAutofit fontScale="55000" lnSpcReduction="20000"/>
          </a:bodyPr>
          <a:lstStyle/>
          <a:p>
            <a:r>
              <a:rPr lang="de-CH" dirty="0"/>
              <a:t>Abb. 1:  </a:t>
            </a:r>
            <a:r>
              <a:rPr lang="de-DE" dirty="0"/>
              <a:t>https://commons.wikimedia.org/w/index.php?curid=505749</a:t>
            </a:r>
            <a:endParaRPr lang="de-CH" dirty="0"/>
          </a:p>
          <a:p>
            <a:r>
              <a:rPr lang="de-CH" dirty="0"/>
              <a:t>Abb. 2: </a:t>
            </a:r>
            <a:r>
              <a:rPr lang="de-CH" dirty="0">
                <a:hlinkClick r:id="rId2"/>
              </a:rPr>
              <a:t>https://de.wikipedia.org/wiki/Zweiter_Weltkrieg</a:t>
            </a:r>
            <a:endParaRPr lang="de-CH" dirty="0"/>
          </a:p>
          <a:p>
            <a:r>
              <a:rPr lang="de-CH" dirty="0"/>
              <a:t>Abb. 3: https://de.wikipedia.org/wiki/Zweiter_Weltkrieg</a:t>
            </a:r>
          </a:p>
          <a:p>
            <a:r>
              <a:rPr lang="de-CH" dirty="0"/>
              <a:t>Abb. 4: </a:t>
            </a:r>
            <a:r>
              <a:rPr lang="de-DE" dirty="0"/>
              <a:t>Siegfried </a:t>
            </a:r>
            <a:r>
              <a:rPr lang="de-DE" dirty="0" err="1"/>
              <a:t>Raap</a:t>
            </a:r>
            <a:r>
              <a:rPr lang="de-DE" dirty="0"/>
              <a:t> - Archiv Peter </a:t>
            </a:r>
            <a:r>
              <a:rPr lang="de-DE" dirty="0" err="1"/>
              <a:t>Raap</a:t>
            </a:r>
            <a:r>
              <a:rPr lang="de-DE" dirty="0"/>
              <a:t>, Gemeinfrei, </a:t>
            </a:r>
            <a:r>
              <a:rPr lang="de-DE" dirty="0">
                <a:hlinkClick r:id="rId3"/>
              </a:rPr>
              <a:t>https://commons.wikimedia.org/w/index.php?curid=39141157</a:t>
            </a:r>
            <a:endParaRPr lang="de-DE" dirty="0"/>
          </a:p>
          <a:p>
            <a:r>
              <a:rPr lang="de-DE" dirty="0"/>
              <a:t>Abb. 5-15: </a:t>
            </a:r>
            <a:r>
              <a:rPr lang="de-CH" dirty="0"/>
              <a:t>https://de.wikipedia.org/wiki/Zweiter_Weltkrieg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de-CH" dirty="0"/>
              <a:t>Abb. 16: https://upload.wikimedia.org/wikipedia/commons/a/a5/Into_the_Jaws_of_Death_23-0455M_edit.jpg</a:t>
            </a:r>
          </a:p>
          <a:p>
            <a:r>
              <a:rPr lang="de-CH" dirty="0"/>
              <a:t>Abb. 17: https://tollerunterricht.com/wp-content/uploads/Baiboard-2-1024x724-1.png</a:t>
            </a:r>
          </a:p>
          <a:p>
            <a:r>
              <a:rPr lang="de-CH" dirty="0"/>
              <a:t>Abb. 18: https://asset3.stern.de/producing/2015/2015-05-08-WWII-Slider/img/3_2.jpg</a:t>
            </a:r>
          </a:p>
          <a:p>
            <a:r>
              <a:rPr lang="de-CH" dirty="0"/>
              <a:t>Abb. 19: https://upload.wikimedia.org/wikipedia/commons/7/75/Benzin_Mangel-Hinweis_1940.JPG</a:t>
            </a:r>
          </a:p>
          <a:p>
            <a:r>
              <a:rPr lang="de-CH" dirty="0"/>
              <a:t>Abb. 20: https://www.dhm.de/lemo/bestand/objekt/pli14584</a:t>
            </a:r>
          </a:p>
          <a:p>
            <a:r>
              <a:rPr lang="de-CH" dirty="0"/>
              <a:t>Abb. 21: https://www.dhm.de/lemo/bestand/objekt/95003620</a:t>
            </a:r>
          </a:p>
          <a:p>
            <a:r>
              <a:rPr lang="de-CH" dirty="0"/>
              <a:t>Abb. 22: https://upload.wikimedia.org/wikipedia/commons/7/74/Bundesarchiv_Bild_101I-031-2436-05A%2C_Russland%2C_Hinrichtung_von_Partisanen.jpgAbb. 16 </a:t>
            </a:r>
          </a:p>
          <a:p>
            <a:r>
              <a:rPr lang="de-CH" dirty="0"/>
              <a:t>Abb.23: https://tollerunterricht.com/wp-content/uploads/Baiboard-2-1024x724-1.png</a:t>
            </a:r>
          </a:p>
        </p:txBody>
      </p:sp>
    </p:spTree>
    <p:extLst>
      <p:ext uri="{BB962C8B-B14F-4D97-AF65-F5344CB8AC3E}">
        <p14:creationId xmlns:p14="http://schemas.microsoft.com/office/powerpoint/2010/main" val="1563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D4B9C-615D-49EB-A4D3-D1106CA6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4126C-D2EB-405B-8B03-D3B6A03868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917954"/>
          </a:xfrm>
        </p:spPr>
        <p:txBody>
          <a:bodyPr/>
          <a:lstStyle/>
          <a:p>
            <a:r>
              <a:rPr lang="de-CH" dirty="0"/>
              <a:t>Kriegsverlauf</a:t>
            </a:r>
          </a:p>
          <a:p>
            <a:r>
              <a:rPr lang="de-CH" dirty="0"/>
              <a:t>Kriegswirtschaft</a:t>
            </a:r>
          </a:p>
          <a:p>
            <a:r>
              <a:rPr lang="de-CH" dirty="0"/>
              <a:t>Kriegspropaganda</a:t>
            </a:r>
          </a:p>
          <a:p>
            <a:r>
              <a:rPr lang="de-CH" dirty="0"/>
              <a:t>Vergleich zum 1. Weltkrieg</a:t>
            </a:r>
          </a:p>
          <a:p>
            <a:r>
              <a:rPr lang="de-CH" dirty="0"/>
              <a:t>Kriegsverbrechen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691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1CA326-95B9-4F89-91C5-9A25FE0E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de-CH" sz="2800"/>
              <a:t>Die Achsenmächte und die Alliierten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upload.wikimedia.org/wikipedia/commons/2/21/Map_of_participants_in_World_War_II.png">
            <a:extLst>
              <a:ext uri="{FF2B5EF4-FFF2-40B4-BE49-F238E27FC236}">
                <a16:creationId xmlns:a16="http://schemas.microsoft.com/office/drawing/2014/main" id="{CEE8E95E-29D4-48CC-932A-3CFFA9071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81" y="601472"/>
            <a:ext cx="6855236" cy="294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C3E3DA-F6D9-448B-8ED3-A64D513A11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r>
              <a:rPr lang="de-CH" sz="1800" dirty="0"/>
              <a:t>Achsenmächte:  Deutsches Reich, Italien, Japan</a:t>
            </a:r>
          </a:p>
          <a:p>
            <a:r>
              <a:rPr lang="de-CH" sz="1800" dirty="0"/>
              <a:t>Alliierte: Grossbritannien, Frankreich, später auch die USA und die Sowjetunion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E9114E4-7063-42F7-9EF6-7034B6D846CA}"/>
              </a:ext>
            </a:extLst>
          </p:cNvPr>
          <p:cNvSpPr txBox="1"/>
          <p:nvPr/>
        </p:nvSpPr>
        <p:spPr>
          <a:xfrm>
            <a:off x="601581" y="3686004"/>
            <a:ext cx="5281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Blau: Achsenmächte</a:t>
            </a:r>
          </a:p>
          <a:p>
            <a:r>
              <a:rPr lang="de-DE" dirty="0"/>
              <a:t>Dunkelgrün: Alliierte vor dem Angriff auf Pearl Harbor</a:t>
            </a:r>
          </a:p>
          <a:p>
            <a:r>
              <a:rPr lang="de-DE" dirty="0"/>
              <a:t>Hellgrün: Weitere/neue Alliierte nach dem Angriff auf Pearl Harbor</a:t>
            </a:r>
            <a:endParaRPr lang="de-CH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940A0A-72DD-47D3-B563-7A9BF9B01C97}"/>
              </a:ext>
            </a:extLst>
          </p:cNvPr>
          <p:cNvSpPr txBox="1"/>
          <p:nvPr/>
        </p:nvSpPr>
        <p:spPr>
          <a:xfrm>
            <a:off x="500240" y="514333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Abb. 1</a:t>
            </a:r>
          </a:p>
        </p:txBody>
      </p:sp>
    </p:spTree>
    <p:extLst>
      <p:ext uri="{BB962C8B-B14F-4D97-AF65-F5344CB8AC3E}">
        <p14:creationId xmlns:p14="http://schemas.microsoft.com/office/powerpoint/2010/main" val="226328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3902F-4C94-4E07-8A34-BB1CC257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16"/>
            <a:ext cx="10396882" cy="1151965"/>
          </a:xfrm>
        </p:spPr>
        <p:txBody>
          <a:bodyPr/>
          <a:lstStyle/>
          <a:p>
            <a:r>
              <a:rPr lang="de-CH" dirty="0"/>
              <a:t>Militärische Potenziale</a:t>
            </a:r>
          </a:p>
        </p:txBody>
      </p:sp>
      <p:graphicFrame>
        <p:nvGraphicFramePr>
          <p:cNvPr id="19" name="Inhaltsplatzhalter 18">
            <a:extLst>
              <a:ext uri="{FF2B5EF4-FFF2-40B4-BE49-F238E27FC236}">
                <a16:creationId xmlns:a16="http://schemas.microsoft.com/office/drawing/2014/main" id="{B2ADBAE1-EA47-4172-BCBA-E59EA737D5B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8933583"/>
              </p:ext>
            </p:extLst>
          </p:nvPr>
        </p:nvGraphicFramePr>
        <p:xfrm>
          <a:off x="5380454" y="1023402"/>
          <a:ext cx="6072016" cy="4286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B1440ED1-BC25-4139-B575-7C7D3AF7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26" y="1576613"/>
            <a:ext cx="3776703" cy="184114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955B9A-83E9-4517-88E0-F7F5D7A1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26" y="3999625"/>
            <a:ext cx="3776703" cy="11892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56C5EB4-164F-4E2F-879C-3E060B04E07E}"/>
              </a:ext>
            </a:extLst>
          </p:cNvPr>
          <p:cNvSpPr txBox="1"/>
          <p:nvPr/>
        </p:nvSpPr>
        <p:spPr>
          <a:xfrm>
            <a:off x="739527" y="120728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Flotten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C365DE2-97F7-4DEB-ACFE-0F8F3DFD161E}"/>
              </a:ext>
            </a:extLst>
          </p:cNvPr>
          <p:cNvSpPr txBox="1"/>
          <p:nvPr/>
        </p:nvSpPr>
        <p:spPr>
          <a:xfrm>
            <a:off x="739527" y="3630293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Rüstungsproduktion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E75E15-6108-4DE7-9616-0D680846CE46}"/>
              </a:ext>
            </a:extLst>
          </p:cNvPr>
          <p:cNvSpPr txBox="1"/>
          <p:nvPr/>
        </p:nvSpPr>
        <p:spPr>
          <a:xfrm>
            <a:off x="4031489" y="3417755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Abb.2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D5B5EC-7AFB-41B7-8C5B-00A9F601B207}"/>
              </a:ext>
            </a:extLst>
          </p:cNvPr>
          <p:cNvSpPr txBox="1"/>
          <p:nvPr/>
        </p:nvSpPr>
        <p:spPr>
          <a:xfrm>
            <a:off x="4031489" y="5188858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Abb.3</a:t>
            </a:r>
          </a:p>
        </p:txBody>
      </p:sp>
    </p:spTree>
    <p:extLst>
      <p:ext uri="{BB962C8B-B14F-4D97-AF65-F5344CB8AC3E}">
        <p14:creationId xmlns:p14="http://schemas.microsoft.com/office/powerpoint/2010/main" val="1436310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File:Schleswig-Holstein (Reichsmarine), ohne Fahrt.jpg">
            <a:extLst>
              <a:ext uri="{FF2B5EF4-FFF2-40B4-BE49-F238E27FC236}">
                <a16:creationId xmlns:a16="http://schemas.microsoft.com/office/drawing/2014/main" id="{BD366B97-1E7A-431F-994C-7D6716D08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1"/>
          <a:stretch/>
        </p:blipFill>
        <p:spPr bwMode="auto">
          <a:xfrm>
            <a:off x="-22487" y="-27932"/>
            <a:ext cx="11734780" cy="640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73902F-4C94-4E07-8A34-BB1CC257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de-CH" dirty="0"/>
              <a:t>Überfall auf Polen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DFBD2-671B-4186-8853-01A3C1D56D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7549" y="3067878"/>
            <a:ext cx="10394707" cy="1829628"/>
          </a:xfrm>
        </p:spPr>
        <p:txBody>
          <a:bodyPr>
            <a:normAutofit/>
          </a:bodyPr>
          <a:lstStyle/>
          <a:p>
            <a:r>
              <a:rPr lang="de-CH" dirty="0"/>
              <a:t>31.08.1939: Hitler befiehlt, Polen Anzugreifen</a:t>
            </a:r>
          </a:p>
          <a:p>
            <a:r>
              <a:rPr lang="de-CH" dirty="0"/>
              <a:t>01.09.1939, 4:45Uhr: Angriff auf Polen</a:t>
            </a:r>
          </a:p>
          <a:p>
            <a:r>
              <a:rPr lang="de-CH" dirty="0"/>
              <a:t>Frankreich und Grossbritannien erklären Deutschland den Krieg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E1514D2-0518-41DD-8C9D-6175A359B419}"/>
              </a:ext>
            </a:extLst>
          </p:cNvPr>
          <p:cNvSpPr txBox="1"/>
          <p:nvPr/>
        </p:nvSpPr>
        <p:spPr>
          <a:xfrm>
            <a:off x="11094103" y="528449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Abb.4</a:t>
            </a:r>
          </a:p>
        </p:txBody>
      </p:sp>
    </p:spTree>
    <p:extLst>
      <p:ext uri="{BB962C8B-B14F-4D97-AF65-F5344CB8AC3E}">
        <p14:creationId xmlns:p14="http://schemas.microsoft.com/office/powerpoint/2010/main" val="387664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1B315-C40C-40DA-AAF9-1B567441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396882" cy="1151965"/>
          </a:xfrm>
        </p:spPr>
        <p:txBody>
          <a:bodyPr/>
          <a:lstStyle/>
          <a:p>
            <a:r>
              <a:rPr lang="de-CH" dirty="0"/>
              <a:t>Kriegsverlauf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110565F-2457-4FF9-A60B-0F103CF23C21}"/>
              </a:ext>
            </a:extLst>
          </p:cNvPr>
          <p:cNvSpPr txBox="1"/>
          <p:nvPr/>
        </p:nvSpPr>
        <p:spPr>
          <a:xfrm>
            <a:off x="10719203" y="5596560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Abb.5 - 15 </a:t>
            </a: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37C9DC2-8C26-4219-A735-219B8065E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31" y="289475"/>
            <a:ext cx="4796157" cy="4936532"/>
          </a:xfrm>
          <a:prstGeom prst="rect">
            <a:avLst/>
          </a:prstGeom>
        </p:spPr>
      </p:pic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494ACBB-DD64-42C3-93B7-C4165107F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31" y="277724"/>
            <a:ext cx="4796158" cy="4920625"/>
          </a:xfrm>
          <a:prstGeom prst="rect">
            <a:avLst/>
          </a:prstGeom>
        </p:spPr>
      </p:pic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F2A50D2C-11EA-4549-9976-83FB9C26D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30" y="289459"/>
            <a:ext cx="4796159" cy="4936548"/>
          </a:xfrm>
          <a:prstGeom prst="rect">
            <a:avLst/>
          </a:prstGeom>
        </p:spPr>
      </p:pic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9A534A6-6E9D-4E18-8875-09463ABA1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28" y="276605"/>
            <a:ext cx="4796160" cy="4920624"/>
          </a:xfrm>
          <a:prstGeom prst="rect">
            <a:avLst/>
          </a:prstGeom>
        </p:spPr>
      </p:pic>
      <p:pic>
        <p:nvPicPr>
          <p:cNvPr id="15" name="Grafik 1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3920315-472D-431F-9A26-1D583A14A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27" y="305383"/>
            <a:ext cx="4796161" cy="4920624"/>
          </a:xfrm>
          <a:prstGeom prst="rect">
            <a:avLst/>
          </a:prstGeom>
        </p:spPr>
      </p:pic>
      <p:pic>
        <p:nvPicPr>
          <p:cNvPr id="17" name="Grafik 1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CF977B9-AC23-49A3-B282-4FB1E9D94E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8"/>
          <a:stretch/>
        </p:blipFill>
        <p:spPr>
          <a:xfrm>
            <a:off x="6509775" y="317118"/>
            <a:ext cx="4770213" cy="4920624"/>
          </a:xfrm>
          <a:prstGeom prst="rect">
            <a:avLst/>
          </a:prstGeom>
        </p:spPr>
      </p:pic>
      <p:pic>
        <p:nvPicPr>
          <p:cNvPr id="29" name="Grafik 2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5260524-176F-4644-AE43-AC7E5A7AF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75" y="273932"/>
            <a:ext cx="4770214" cy="4963810"/>
          </a:xfrm>
          <a:prstGeom prst="rect">
            <a:avLst/>
          </a:prstGeom>
        </p:spPr>
      </p:pic>
      <p:pic>
        <p:nvPicPr>
          <p:cNvPr id="32" name="Grafik 3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3C734B0-A6FB-41C0-AA46-A8F5936FB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75" y="286023"/>
            <a:ext cx="4757240" cy="4959344"/>
          </a:xfrm>
          <a:prstGeom prst="rect">
            <a:avLst/>
          </a:prstGeom>
        </p:spPr>
      </p:pic>
      <p:pic>
        <p:nvPicPr>
          <p:cNvPr id="34" name="Grafik 3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E2E814AF-7B46-461E-9835-3666698E4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01" y="296817"/>
            <a:ext cx="4757240" cy="497777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23FE9A6-BD59-4C94-9B00-68BA821A6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01" y="284562"/>
            <a:ext cx="4761413" cy="4972857"/>
          </a:xfrm>
          <a:prstGeom prst="rect">
            <a:avLst/>
          </a:prstGeom>
        </p:spPr>
      </p:pic>
      <p:pic>
        <p:nvPicPr>
          <p:cNvPr id="38" name="Grafik 3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86C09A67-52ED-4563-ABAF-41D7922F03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81" y="273933"/>
            <a:ext cx="4796160" cy="512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3" name="Rectangle 32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0" name="Picture 36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" descr="https://upload.wikimedia.org/wikipedia/commons/a/a5/Into_the_Jaws_of_Death_23-0455M_edit.jpg">
            <a:extLst>
              <a:ext uri="{FF2B5EF4-FFF2-40B4-BE49-F238E27FC236}">
                <a16:creationId xmlns:a16="http://schemas.microsoft.com/office/drawing/2014/main" id="{46BDD4C7-ACF8-4000-988A-DA004A9F512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2" b="11566"/>
          <a:stretch/>
        </p:blipFill>
        <p:spPr bwMode="auto">
          <a:xfrm>
            <a:off x="20" y="10"/>
            <a:ext cx="11734780" cy="640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Invasion im Westen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1. Invasion, D-Day, am 6. Juni 1944</a:t>
            </a:r>
          </a:p>
          <a:p>
            <a:r>
              <a:rPr lang="en-US"/>
              <a:t>Kamen nur langsam voran</a:t>
            </a:r>
          </a:p>
          <a:p>
            <a:r>
              <a:rPr lang="en-US"/>
              <a:t>2. Invasion Côte d’Azure 16. August</a:t>
            </a:r>
          </a:p>
          <a:p>
            <a:r>
              <a:rPr lang="en-US"/>
              <a:t>IM Gegensatz zur 1. Invasion  nur wenig Widerstand</a:t>
            </a:r>
          </a:p>
          <a:p>
            <a:r>
              <a:rPr lang="en-US"/>
              <a:t>Am 25. August Rückeroberung von Paris</a:t>
            </a:r>
          </a:p>
          <a:p>
            <a:r>
              <a:rPr lang="en-US"/>
              <a:t>23. März Zerstörung der Heeresgruppe B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04F6F72-F7D6-42FC-8C65-C7776B78CD97}"/>
              </a:ext>
            </a:extLst>
          </p:cNvPr>
          <p:cNvSpPr txBox="1"/>
          <p:nvPr/>
        </p:nvSpPr>
        <p:spPr>
          <a:xfrm>
            <a:off x="10818978" y="5621173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16</a:t>
            </a:r>
          </a:p>
        </p:txBody>
      </p:sp>
    </p:spTree>
    <p:extLst>
      <p:ext uri="{BB962C8B-B14F-4D97-AF65-F5344CB8AC3E}">
        <p14:creationId xmlns:p14="http://schemas.microsoft.com/office/powerpoint/2010/main" val="396646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4302EC3-1A6A-49E7-80AB-9C78467F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Ostfront 1944/1945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8D2DA6-EB6D-49D6-ABEA-30A64A710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Heeresgruppe Mitte zerstört</a:t>
            </a:r>
          </a:p>
          <a:p>
            <a:r>
              <a:rPr lang="en-US"/>
              <a:t>Am 20. August in Rumänien, Umsturtz des Diktators</a:t>
            </a:r>
          </a:p>
          <a:p>
            <a:r>
              <a:rPr lang="en-US"/>
              <a:t>5. September in Bulgarien, Einführung der Kommunistische Staatsform im Bulgarien</a:t>
            </a:r>
          </a:p>
          <a:p>
            <a:r>
              <a:rPr lang="en-US"/>
              <a:t>Schlacht auf der Seelower Höhen</a:t>
            </a:r>
          </a:p>
          <a:p>
            <a:r>
              <a:rPr lang="en-US"/>
              <a:t>Ende der Schlacht am 6. Mai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AB87C96-D02E-4544-B0CD-92D37D76B4A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7568124" y="1567272"/>
            <a:ext cx="3836475" cy="2618394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9B5ACE8-40F3-470B-9CF8-CB786FFA4B2D}"/>
              </a:ext>
            </a:extLst>
          </p:cNvPr>
          <p:cNvSpPr txBox="1"/>
          <p:nvPr/>
        </p:nvSpPr>
        <p:spPr>
          <a:xfrm>
            <a:off x="7535937" y="4236053"/>
            <a:ext cx="84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 17</a:t>
            </a:r>
          </a:p>
        </p:txBody>
      </p:sp>
    </p:spTree>
    <p:extLst>
      <p:ext uri="{BB962C8B-B14F-4D97-AF65-F5344CB8AC3E}">
        <p14:creationId xmlns:p14="http://schemas.microsoft.com/office/powerpoint/2010/main" val="396717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chtiges Ereignis">
  <a:themeElements>
    <a:clrScheme name="Wichtiges Ereignis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Wichtiges Ereignis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ichtiges Ereignis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</Words>
  <Application>Microsoft Office PowerPoint</Application>
  <PresentationFormat>Breitbild</PresentationFormat>
  <Paragraphs>145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Gill Sans MT</vt:lpstr>
      <vt:lpstr>Impact</vt:lpstr>
      <vt:lpstr>Wichtiges Ereignis</vt:lpstr>
      <vt:lpstr>2. Weltkrieg</vt:lpstr>
      <vt:lpstr>Leitfragen</vt:lpstr>
      <vt:lpstr>Inhalt</vt:lpstr>
      <vt:lpstr>Die Achsenmächte und die Alliierten</vt:lpstr>
      <vt:lpstr>Militärische Potenziale</vt:lpstr>
      <vt:lpstr>Überfall auf Polen</vt:lpstr>
      <vt:lpstr>Kriegsverlauf</vt:lpstr>
      <vt:lpstr>Invasion im Westen</vt:lpstr>
      <vt:lpstr>Ostfront 1944/1945</vt:lpstr>
      <vt:lpstr>Kampf um Berlin</vt:lpstr>
      <vt:lpstr>Kriegswirtschaft</vt:lpstr>
      <vt:lpstr>Kriegspropaganda</vt:lpstr>
      <vt:lpstr>Kriegsverbrechen</vt:lpstr>
      <vt:lpstr>Leitfrage 1</vt:lpstr>
      <vt:lpstr>Leitfrage 2</vt:lpstr>
      <vt:lpstr>Zusammenfassung und Fazit</vt:lpstr>
      <vt:lpstr>DiskussionsRegeln</vt:lpstr>
      <vt:lpstr>DiskussionsThesen</vt:lpstr>
      <vt:lpstr>Literaturverzeichnis</vt:lpstr>
      <vt:lpstr>Abbildungsverzeichnis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Weltkrieg</dc:title>
  <dc:creator>Nico Mueller</dc:creator>
  <cp:lastModifiedBy>Luca Schäfli</cp:lastModifiedBy>
  <cp:revision>26</cp:revision>
  <dcterms:created xsi:type="dcterms:W3CDTF">2018-11-18T15:38:00Z</dcterms:created>
  <dcterms:modified xsi:type="dcterms:W3CDTF">2018-11-20T10:04:40Z</dcterms:modified>
</cp:coreProperties>
</file>